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4"/>
  </p:sldMasterIdLst>
  <p:notesMasterIdLst>
    <p:notesMasterId r:id="rId22"/>
  </p:notesMasterIdLst>
  <p:sldIdLst>
    <p:sldId id="269" r:id="rId5"/>
    <p:sldId id="258" r:id="rId6"/>
    <p:sldId id="260" r:id="rId7"/>
    <p:sldId id="259" r:id="rId8"/>
    <p:sldId id="261" r:id="rId9"/>
    <p:sldId id="257" r:id="rId10"/>
    <p:sldId id="270" r:id="rId11"/>
    <p:sldId id="262" r:id="rId12"/>
    <p:sldId id="264" r:id="rId13"/>
    <p:sldId id="271" r:id="rId14"/>
    <p:sldId id="277" r:id="rId15"/>
    <p:sldId id="265" r:id="rId16"/>
    <p:sldId id="273" r:id="rId17"/>
    <p:sldId id="272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1" autoAdjust="0"/>
    <p:restoredTop sz="85621" autoAdjust="0"/>
  </p:normalViewPr>
  <p:slideViewPr>
    <p:cSldViewPr snapToGrid="0">
      <p:cViewPr varScale="1">
        <p:scale>
          <a:sx n="57" d="100"/>
          <a:sy n="57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9A3D-9B74-4EB0-ACBB-C05CC51C4136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7837C-6830-4E5D-BE52-7F3481B2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coverpuertorico.com/info/facts-about-puerto-ric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teofhome.com/collection/kitchen-tools-from-around-the-world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teofhome.com/collection/kitchen-tools-from-around-the-world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coverpuertorico.com/info/facts-about-puerto-ric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pr.org/2017/10/13/557500279/what-does-being-a-u-s-territory-mean-for-puerto-rico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uelluciano.com/pimp-my-piragua/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uelluciano.com/pimp-my-piragua/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Swe7-84ec&amp;t=18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uelluciano.com/bi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Swe7-84ec&amp;t=18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IGjrRsbKU&amp;t=24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Facts From: </a:t>
            </a:r>
            <a:r>
              <a:rPr lang="es-ES" dirty="0" err="1">
                <a:hlinkClick r:id="rId3"/>
              </a:rPr>
              <a:t>Facts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about</a:t>
            </a:r>
            <a:r>
              <a:rPr lang="es-ES" dirty="0">
                <a:hlinkClick r:id="rId3"/>
              </a:rPr>
              <a:t> Puerto Rico | </a:t>
            </a:r>
            <a:r>
              <a:rPr lang="es-ES" dirty="0" err="1">
                <a:hlinkClick r:id="rId3"/>
              </a:rPr>
              <a:t>Discover</a:t>
            </a:r>
            <a:r>
              <a:rPr lang="es-ES" dirty="0">
                <a:hlinkClick r:id="rId3"/>
              </a:rPr>
              <a:t> Puerto Rico</a:t>
            </a:r>
            <a:endParaRPr lang="es-E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1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10 Unusual Kitchen Tools from Around the World | Taste of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10 Unusual Kitchen Tools from Around the World | Taste of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67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Facts From: </a:t>
            </a:r>
            <a:r>
              <a:rPr lang="es-ES" dirty="0" err="1">
                <a:hlinkClick r:id="rId3"/>
              </a:rPr>
              <a:t>Facts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about</a:t>
            </a:r>
            <a:r>
              <a:rPr lang="es-ES" dirty="0">
                <a:hlinkClick r:id="rId3"/>
              </a:rPr>
              <a:t> Puerto Rico | </a:t>
            </a:r>
            <a:r>
              <a:rPr lang="es-ES" dirty="0" err="1">
                <a:hlinkClick r:id="rId3"/>
              </a:rPr>
              <a:t>Discover</a:t>
            </a:r>
            <a:r>
              <a:rPr lang="es-ES" dirty="0">
                <a:hlinkClick r:id="rId3"/>
              </a:rPr>
              <a:t> Puerto Rico</a:t>
            </a:r>
            <a:endParaRPr lang="es-ES" dirty="0"/>
          </a:p>
          <a:p>
            <a:r>
              <a:rPr lang="en-US" dirty="0">
                <a:hlinkClick r:id="rId4"/>
              </a:rPr>
              <a:t>What Does Being A U.S. Territory Mean For Puerto Rico? : NPR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Miguel Luciano: </a:t>
            </a:r>
            <a:r>
              <a:rPr lang="pt-BR" i="1" dirty="0">
                <a:hlinkClick r:id="rId3"/>
              </a:rPr>
              <a:t>Pimp My Piragua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Miguel Luciano: </a:t>
            </a:r>
            <a:r>
              <a:rPr lang="pt-BR" i="1" dirty="0">
                <a:hlinkClick r:id="rId3"/>
              </a:rPr>
              <a:t>Pimp My Piragua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</a:t>
            </a:r>
            <a:r>
              <a:rPr lang="en-US" dirty="0">
                <a:hlinkClick r:id="rId3"/>
              </a:rPr>
              <a:t>Piragua - Full Clip - In the Heights 2021 – YouTube</a:t>
            </a:r>
            <a:endParaRPr lang="en-US" dirty="0"/>
          </a:p>
          <a:p>
            <a:r>
              <a:rPr lang="en-US" dirty="0"/>
              <a:t>Stop video at 1:10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Miguel Luciano: Bio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3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</a:t>
            </a:r>
            <a:r>
              <a:rPr lang="en-US" dirty="0">
                <a:hlinkClick r:id="rId3"/>
              </a:rPr>
              <a:t>Piragua - Full Clip - In the Heights 2021 – YouTube</a:t>
            </a:r>
            <a:endParaRPr lang="en-US" dirty="0"/>
          </a:p>
          <a:p>
            <a:r>
              <a:rPr lang="en-US" dirty="0"/>
              <a:t>Stop video at 1:10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keep these questions in mind as they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Link: </a:t>
            </a:r>
          </a:p>
          <a:p>
            <a:r>
              <a:rPr lang="en-US" dirty="0">
                <a:hlinkClick r:id="rId3"/>
              </a:rPr>
              <a:t>Miguel Luciano Talks Puerto Rican Bike Clubs, Bike Culture, and the "Ride or Die" Exhibit | BK Live – YouTube</a:t>
            </a:r>
            <a:endParaRPr lang="en-US" dirty="0"/>
          </a:p>
          <a:p>
            <a:r>
              <a:rPr lang="en-US" dirty="0"/>
              <a:t>Start video at: 5:10</a:t>
            </a:r>
          </a:p>
          <a:p>
            <a:r>
              <a:rPr lang="en-US" dirty="0"/>
              <a:t>End Video at: 9:30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7837C-6830-4E5D-BE52-7F3481B252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0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8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7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6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0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5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56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5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09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yIGjrRsbKU?start=24&amp;feature=oembed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XzSwe7-84ec?start=18&amp;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34CE-9990-46CC-9263-7DEB1641A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Cultural Artifacts: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413A9-AAB6-4F7D-AAB8-C7917728E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Miguel Luciano, Puerto Rican artist</a:t>
            </a:r>
          </a:p>
        </p:txBody>
      </p:sp>
    </p:spTree>
    <p:extLst>
      <p:ext uri="{BB962C8B-B14F-4D97-AF65-F5344CB8AC3E}">
        <p14:creationId xmlns:p14="http://schemas.microsoft.com/office/powerpoint/2010/main" val="196635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3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38">
            <a:extLst>
              <a:ext uri="{FF2B5EF4-FFF2-40B4-BE49-F238E27FC236}">
                <a16:creationId xmlns:a16="http://schemas.microsoft.com/office/drawing/2014/main" id="{7CBCD26A-BD2E-4E94-A8F8-A4B67923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3" name="Rectangle 140">
            <a:extLst>
              <a:ext uri="{FF2B5EF4-FFF2-40B4-BE49-F238E27FC236}">
                <a16:creationId xmlns:a16="http://schemas.microsoft.com/office/drawing/2014/main" id="{ED0D337F-FB00-4E19-BBDA-8485C8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034" name="Rectangle 14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4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4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A524DB-A214-4669-AC04-9431DAF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729" y="579746"/>
            <a:ext cx="4602152" cy="5643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i="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piragua?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DABB7-5A42-4B58-9C4E-9FD80E56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077" y="1364785"/>
            <a:ext cx="5299768" cy="5118311"/>
          </a:xfrm>
        </p:spPr>
        <p:txBody>
          <a:bodyPr vert="horz" lIns="91440" tIns="45720" rIns="91440" bIns="45720" rtlCol="0">
            <a:no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piragua is shaved ice that is sold in pushcart in Puerto Rico. 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How is Luciano’s piragua bike different from the one in the video?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Luciano’s piragua is “pimped out” and has a hi-fi sound and video system!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Picture 4" descr="Miguel Luciano Pimp My Piragua ">
            <a:extLst>
              <a:ext uri="{FF2B5EF4-FFF2-40B4-BE49-F238E27FC236}">
                <a16:creationId xmlns:a16="http://schemas.microsoft.com/office/drawing/2014/main" id="{4BF73C7C-2B8D-4BBF-8BD5-9266910F6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9" b="50000"/>
          <a:stretch/>
        </p:blipFill>
        <p:spPr bwMode="auto">
          <a:xfrm>
            <a:off x="9918782" y="4655189"/>
            <a:ext cx="2273218" cy="22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iguel Luciano Pimp My Piragua ">
            <a:extLst>
              <a:ext uri="{FF2B5EF4-FFF2-40B4-BE49-F238E27FC236}">
                <a16:creationId xmlns:a16="http://schemas.microsoft.com/office/drawing/2014/main" id="{6429DD68-F960-4604-B6B3-B05748AD4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2" b="51014"/>
          <a:stretch/>
        </p:blipFill>
        <p:spPr bwMode="auto">
          <a:xfrm>
            <a:off x="137160" y="73836"/>
            <a:ext cx="4496266" cy="34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iguel Luciano Pimp My Piragua ">
            <a:extLst>
              <a:ext uri="{FF2B5EF4-FFF2-40B4-BE49-F238E27FC236}">
                <a16:creationId xmlns:a16="http://schemas.microsoft.com/office/drawing/2014/main" id="{E73705BE-B518-46A9-BD6B-C35A5AED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35" y="2813710"/>
            <a:ext cx="2609509" cy="39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3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B668-89A0-4D82-83A4-8BC45682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80" y="597989"/>
            <a:ext cx="10058400" cy="1371600"/>
          </a:xfrm>
        </p:spPr>
        <p:txBody>
          <a:bodyPr>
            <a:normAutofit/>
          </a:bodyPr>
          <a:lstStyle/>
          <a:p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As you view, keep in mind…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8F6E-0C62-4C1C-A84F-9FD5870A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80" y="1873405"/>
            <a:ext cx="10983952" cy="407933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Briefly summarize what a “piragua” is according to Miguel Luciano.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Why do you think piragua carts were used and not ice cream trucks?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is Luciano’s piragua cart different from traditional piragua carts? </a:t>
            </a:r>
          </a:p>
          <a:p>
            <a:r>
              <a:rPr lang="en-US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Why do you think the artist created and performed in a piragua cart as artwork?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1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4AD8-FF86-4EA6-BC55-7CA125EB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Video</a:t>
            </a:r>
          </a:p>
        </p:txBody>
      </p:sp>
      <p:pic>
        <p:nvPicPr>
          <p:cNvPr id="4" name="Online Media 3" title="Miguel Luciano Talks Puerto Rican Bike Clubs, Bike Culture, and the &quot;Ride or Die&quot; Exhibit | BK Live">
            <a:hlinkClick r:id="" action="ppaction://media"/>
            <a:extLst>
              <a:ext uri="{FF2B5EF4-FFF2-40B4-BE49-F238E27FC236}">
                <a16:creationId xmlns:a16="http://schemas.microsoft.com/office/drawing/2014/main" id="{8F12B08C-552C-454C-88B9-413291FFD4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38330"/>
            <a:ext cx="12205795" cy="68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B668-89A0-4D82-83A4-8BC45682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28" y="464174"/>
            <a:ext cx="10058400" cy="1108148"/>
          </a:xfrm>
        </p:spPr>
        <p:txBody>
          <a:bodyPr/>
          <a:lstStyle/>
          <a:p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Video 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8F6E-0C62-4C1C-A84F-9FD5870A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28" y="1504188"/>
            <a:ext cx="11091744" cy="384962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According to Miguel Luciano, what is a “piragua”?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Why do you think piragua carts were used and not ice cream trucks?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is Luciano’s piragua cart different from traditional piragua carts?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Bikes are an item of popular culture. What is another item of popular culture?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Is there an item in your culture like the piragua? If so, what is it?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5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290D-FAFC-488B-9FC4-CBC5FA24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What item is unique to your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567F-D983-42A8-A9BC-3E3D51EF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98420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Think about an item in your culture like the piragua cart. 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4655B672-2EAA-4A9D-89C9-D51307E25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89" y="2989007"/>
            <a:ext cx="4095136" cy="40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len’s Asian Kitchen® Spider Strainer">
            <a:extLst>
              <a:ext uri="{FF2B5EF4-FFF2-40B4-BE49-F238E27FC236}">
                <a16:creationId xmlns:a16="http://schemas.microsoft.com/office/drawing/2014/main" id="{515D74D9-5332-4D53-9FAF-040528F0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36" y="3117809"/>
            <a:ext cx="3468944" cy="34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mboo Whisk (Chasen) and Hooked Bamboo Scoop (Chashaku) - Matcha Tea Whisk for Matcha Tea Preparation - MatchaDNA Brand - Traditional Matcha Whisk Made from Durable and Sustainable Golden Bamboo">
            <a:extLst>
              <a:ext uri="{FF2B5EF4-FFF2-40B4-BE49-F238E27FC236}">
                <a16:creationId xmlns:a16="http://schemas.microsoft.com/office/drawing/2014/main" id="{FFD716FC-9599-4796-9B9D-85DFAEB00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8" y="2813010"/>
            <a:ext cx="3773743" cy="37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5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290D-FAFC-488B-9FC4-CBC5FA24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What item is unique to your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567F-D983-42A8-A9BC-3E3D51EF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36361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Think about an item in your culture like the piragua cart.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are those items used?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are they unique to your culture?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could you “pimp” that item and make it flashier, more modern?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2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290D-FAFC-488B-9FC4-CBC5FA24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Final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567F-D983-42A8-A9BC-3E3D51EF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73071"/>
            <a:ext cx="10058400" cy="448492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do cultures impact the things we use?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about the things our community uses? 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4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290D-FAFC-488B-9FC4-CBC5FA24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Art Activity: Two options!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E567F-D983-42A8-A9BC-3E3D51EF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30477"/>
            <a:ext cx="10575073" cy="448492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a 300-word essay about an item in your culture that you use at home or see in your community. Describe its function in your culture or community. [If you can’t think of an item, research about a culture you are interested in and find an item to write about.] 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Create a “pimped out” version of your item using things from around your house. The item must still be usable and must function, just like the piragua cart!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F6F8-9AC2-4157-8842-F27BC270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678" y="391692"/>
            <a:ext cx="10058400" cy="1371600"/>
          </a:xfrm>
        </p:spPr>
        <p:txBody>
          <a:bodyPr/>
          <a:lstStyle/>
          <a:p>
            <a:pPr algn="ctr"/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Where in the World is Puerto Rico?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F837EE02-1D2F-4A13-8E89-B5D5B1EB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89" y="1606235"/>
            <a:ext cx="8337394" cy="47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F6F8-9AC2-4157-8842-F27BC270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678" y="391692"/>
            <a:ext cx="10058400" cy="1371600"/>
          </a:xfrm>
        </p:spPr>
        <p:txBody>
          <a:bodyPr/>
          <a:lstStyle/>
          <a:p>
            <a:pPr algn="ctr"/>
            <a:r>
              <a:rPr lang="en-US" i="0" dirty="0">
                <a:latin typeface="Calibri" panose="020F0502020204030204" pitchFamily="34" charset="0"/>
                <a:cs typeface="Calibri" panose="020F0502020204030204" pitchFamily="34" charset="0"/>
              </a:rPr>
              <a:t>Where in the World is Puerto Rico?</a:t>
            </a:r>
          </a:p>
        </p:txBody>
      </p:sp>
      <p:pic>
        <p:nvPicPr>
          <p:cNvPr id="5" name="Picture 5" descr="A picture containing text, weapon, missile&#10;&#10;Description automatically generated">
            <a:extLst>
              <a:ext uri="{FF2B5EF4-FFF2-40B4-BE49-F238E27FC236}">
                <a16:creationId xmlns:a16="http://schemas.microsoft.com/office/drawing/2014/main" id="{B8D22DC1-82DF-4673-9FCB-308BA7EB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42" y="1591650"/>
            <a:ext cx="6293004" cy="3358747"/>
          </a:xfrm>
          <a:prstGeom prst="rect">
            <a:avLst/>
          </a:prstGeom>
        </p:spPr>
      </p:pic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FDD53765-3261-45AA-9927-4337F3C3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21" y="2746221"/>
            <a:ext cx="5558882" cy="38095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564BA9-014C-4AA9-82F6-8641D2D18E4D}"/>
              </a:ext>
            </a:extLst>
          </p:cNvPr>
          <p:cNvCxnSpPr/>
          <p:nvPr/>
        </p:nvCxnSpPr>
        <p:spPr>
          <a:xfrm>
            <a:off x="2436309" y="3495675"/>
            <a:ext cx="7856033" cy="96086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4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093BE54-E343-4B85-8465-5C514CF43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" t="10529" r="8837" b="765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4F6F8-9AC2-4157-8842-F27BC270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381" y="439553"/>
            <a:ext cx="4602152" cy="1104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0" spc="0" dirty="0">
                <a:latin typeface="Calibri" panose="020F0502020204030204" pitchFamily="34" charset="0"/>
                <a:cs typeface="Calibri" panose="020F0502020204030204" pitchFamily="34" charset="0"/>
              </a:rPr>
              <a:t> Puerto Rico Facts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9D62C-B8B6-489A-97B8-25CC2E8A88ED}"/>
              </a:ext>
            </a:extLst>
          </p:cNvPr>
          <p:cNvSpPr txBox="1"/>
          <p:nvPr/>
        </p:nvSpPr>
        <p:spPr>
          <a:xfrm>
            <a:off x="6907729" y="1544461"/>
            <a:ext cx="4602152" cy="46323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Official Languages: Spanish and English</a:t>
            </a:r>
          </a:p>
          <a:p>
            <a:pPr indent="-182880"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3.6 million people living in Puerto Rico</a:t>
            </a:r>
          </a:p>
          <a:p>
            <a:pPr indent="-182880"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5 million Puerto Ricans living in the U.S.A. </a:t>
            </a:r>
          </a:p>
          <a:p>
            <a:pPr indent="-182880"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Rich history and culture.</a:t>
            </a:r>
          </a:p>
          <a:p>
            <a:pPr indent="-182880">
              <a:spcAft>
                <a:spcPts val="600"/>
              </a:spcAft>
              <a:buClr>
                <a:srgbClr val="262626"/>
              </a:buClr>
              <a:buFont typeface="Garamond" pitchFamily="18" charset="0"/>
              <a:buChar char="◦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0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093BE54-E343-4B85-8465-5C514CF43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" t="10529" r="8837" b="765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4F6F8-9AC2-4157-8842-F27BC270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379" y="281720"/>
            <a:ext cx="4602152" cy="11049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0" spc="0" dirty="0"/>
              <a:t> Puerto Rico Facts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9D62C-B8B6-489A-97B8-25CC2E8A88ED}"/>
              </a:ext>
            </a:extLst>
          </p:cNvPr>
          <p:cNvSpPr txBox="1"/>
          <p:nvPr/>
        </p:nvSpPr>
        <p:spPr>
          <a:xfrm>
            <a:off x="6846137" y="1386628"/>
            <a:ext cx="4845064" cy="46323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The country of Puerto Rico is a United States </a:t>
            </a:r>
            <a:r>
              <a:rPr lang="en-US" sz="3300" i="1" dirty="0">
                <a:latin typeface="Calibri" panose="020F0502020204030204" pitchFamily="34" charset="0"/>
                <a:cs typeface="Calibri" panose="020F0502020204030204" pitchFamily="34" charset="0"/>
              </a:rPr>
              <a:t>Territory.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People in Puerto Rico are United States citizens.</a:t>
            </a:r>
          </a:p>
          <a:p>
            <a:pPr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Cannot vote for U.S. president. </a:t>
            </a:r>
          </a:p>
          <a:p>
            <a:pPr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Do not having voting power in Congress. </a:t>
            </a:r>
          </a:p>
          <a:p>
            <a:pPr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1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0F00-BC08-46F8-991D-031738A6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199" y="428973"/>
            <a:ext cx="3161963" cy="1399827"/>
          </a:xfrm>
        </p:spPr>
        <p:txBody>
          <a:bodyPr>
            <a:normAutofit/>
          </a:bodyPr>
          <a:lstStyle/>
          <a:p>
            <a:r>
              <a:rPr lang="en-US" sz="3600" b="1" i="0" dirty="0">
                <a:latin typeface="Calibri" panose="020F0502020204030204" pitchFamily="34" charset="0"/>
                <a:cs typeface="Calibri" panose="020F0502020204030204" pitchFamily="34" charset="0"/>
              </a:rPr>
              <a:t>Discussion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FF8CC-6AF3-4DFD-9C62-973FE5889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198" y="2046868"/>
            <a:ext cx="3161963" cy="3606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do you see in this picture?</a:t>
            </a:r>
          </a:p>
          <a:p>
            <a:pPr marL="514350" indent="-514350">
              <a:buAutoNum type="arabicPeriod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Have you ever seen something like this before?</a:t>
            </a:r>
          </a:p>
          <a:p>
            <a:pPr marL="514350" indent="-514350">
              <a:buAutoNum type="arabicPeriod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What could this be used for?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Miguel Luciano Pimp My Piragua ">
            <a:extLst>
              <a:ext uri="{FF2B5EF4-FFF2-40B4-BE49-F238E27FC236}">
                <a16:creationId xmlns:a16="http://schemas.microsoft.com/office/drawing/2014/main" id="{4AB1D7C5-F06A-413E-91DE-DEA48707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4" y="885825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7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FF8CC-6AF3-4DFD-9C62-973FE5889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2022" y="2303051"/>
            <a:ext cx="3662876" cy="3606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i="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</a:t>
            </a:r>
            <a:r>
              <a:rPr lang="en-US" sz="3000" i="1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Pimp my Piragua </a:t>
            </a:r>
            <a:r>
              <a:rPr lang="en-US" sz="30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(2008-2009)</a:t>
            </a:r>
            <a:br>
              <a:rPr lang="en-US" sz="3000" i="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i="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Artist: Miguel Luciano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5" descr="A picture containing bicycle, yellow&#10;&#10;Description automatically generated">
            <a:extLst>
              <a:ext uri="{FF2B5EF4-FFF2-40B4-BE49-F238E27FC236}">
                <a16:creationId xmlns:a16="http://schemas.microsoft.com/office/drawing/2014/main" id="{9687E342-2EBA-42C0-9085-4DC856A3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8" y="44013"/>
            <a:ext cx="4994727" cy="3384987"/>
          </a:xfrm>
          <a:prstGeom prst="rect">
            <a:avLst/>
          </a:prstGeom>
        </p:spPr>
      </p:pic>
      <p:pic>
        <p:nvPicPr>
          <p:cNvPr id="4098" name="Picture 2" descr="Miguel Luciano Pimp My Piragua ">
            <a:extLst>
              <a:ext uri="{FF2B5EF4-FFF2-40B4-BE49-F238E27FC236}">
                <a16:creationId xmlns:a16="http://schemas.microsoft.com/office/drawing/2014/main" id="{7283BA91-2FA4-48B1-A18B-CF90E5C1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6" y="3065698"/>
            <a:ext cx="5506064" cy="36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3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38">
            <a:extLst>
              <a:ext uri="{FF2B5EF4-FFF2-40B4-BE49-F238E27FC236}">
                <a16:creationId xmlns:a16="http://schemas.microsoft.com/office/drawing/2014/main" id="{7CBCD26A-BD2E-4E94-A8F8-A4B67923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3" name="Rectangle 140">
            <a:extLst>
              <a:ext uri="{FF2B5EF4-FFF2-40B4-BE49-F238E27FC236}">
                <a16:creationId xmlns:a16="http://schemas.microsoft.com/office/drawing/2014/main" id="{ED0D337F-FB00-4E19-BBDA-8485C8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034" name="Rectangle 14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4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4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A524DB-A214-4669-AC04-9431DAF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729" y="579746"/>
            <a:ext cx="4602152" cy="56439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i="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“piragua”?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DABB7-5A42-4B58-9C4E-9FD80E56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2140" y="1562860"/>
            <a:ext cx="5299768" cy="5118311"/>
          </a:xfrm>
        </p:spPr>
        <p:txBody>
          <a:bodyPr vert="horz" lIns="91440" tIns="45720" rIns="91440" bIns="45720" rtlCol="0">
            <a:no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A piragua is shaved ice that is sold mostly by pushcarts in Puerto Rico. </a:t>
            </a:r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3500" b="1" i="1" dirty="0">
                <a:latin typeface="Calibri" panose="020F0502020204030204" pitchFamily="34" charset="0"/>
                <a:cs typeface="Calibri" panose="020F0502020204030204" pitchFamily="34" charset="0"/>
              </a:rPr>
              <a:t>How is Luciano’s piragua bike different from the one in the video?</a:t>
            </a:r>
          </a:p>
        </p:txBody>
      </p:sp>
      <p:pic>
        <p:nvPicPr>
          <p:cNvPr id="10" name="Online Media 9" title="Piragua - Full Clip - In the Heights 2021">
            <a:hlinkClick r:id="" action="ppaction://media"/>
            <a:extLst>
              <a:ext uri="{FF2B5EF4-FFF2-40B4-BE49-F238E27FC236}">
                <a16:creationId xmlns:a16="http://schemas.microsoft.com/office/drawing/2014/main" id="{19A0227E-E6D2-4C8D-8B9E-6E9C0E4A49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4690" y="253548"/>
            <a:ext cx="5501991" cy="3108625"/>
          </a:xfrm>
          <a:prstGeom prst="rect">
            <a:avLst/>
          </a:prstGeom>
        </p:spPr>
      </p:pic>
      <p:pic>
        <p:nvPicPr>
          <p:cNvPr id="50" name="Picture 4" descr="Miguel Luciano Pimp My Piragua ">
            <a:extLst>
              <a:ext uri="{FF2B5EF4-FFF2-40B4-BE49-F238E27FC236}">
                <a16:creationId xmlns:a16="http://schemas.microsoft.com/office/drawing/2014/main" id="{4BF73C7C-2B8D-4BBF-8BD5-9266910F6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9" b="50000"/>
          <a:stretch/>
        </p:blipFill>
        <p:spPr bwMode="auto">
          <a:xfrm>
            <a:off x="3713738" y="3651460"/>
            <a:ext cx="2620569" cy="25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iguel Luciano Pimp My Piragua ">
            <a:extLst>
              <a:ext uri="{FF2B5EF4-FFF2-40B4-BE49-F238E27FC236}">
                <a16:creationId xmlns:a16="http://schemas.microsoft.com/office/drawing/2014/main" id="{6429DD68-F960-4604-B6B3-B05748AD4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2" b="51014"/>
          <a:stretch/>
        </p:blipFill>
        <p:spPr bwMode="auto">
          <a:xfrm>
            <a:off x="0" y="3599917"/>
            <a:ext cx="3678222" cy="28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3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o ,  article artwork image 1">
            <a:extLst>
              <a:ext uri="{FF2B5EF4-FFF2-40B4-BE49-F238E27FC236}">
                <a16:creationId xmlns:a16="http://schemas.microsoft.com/office/drawing/2014/main" id="{0D9C2E6B-73CA-4E46-8C3E-353D1722D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EFD73-6E49-49B5-9279-75472C22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1" y="205577"/>
            <a:ext cx="4929310" cy="1371600"/>
          </a:xfrm>
        </p:spPr>
        <p:txBody>
          <a:bodyPr>
            <a:normAutofit/>
          </a:bodyPr>
          <a:lstStyle/>
          <a:p>
            <a:r>
              <a:rPr lang="en-US" sz="4000" i="0" spc="0" dirty="0">
                <a:latin typeface="Calibri" panose="020F0502020204030204" pitchFamily="34" charset="0"/>
                <a:cs typeface="Calibri" panose="020F0502020204030204" pitchFamily="34" charset="0"/>
              </a:rPr>
              <a:t>Artist: Miguel Luciano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88E87-3542-4DD3-AFF6-669FDFAAB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099" y="1328394"/>
            <a:ext cx="5018211" cy="3931920"/>
          </a:xfrm>
        </p:spPr>
        <p:txBody>
          <a:bodyPr>
            <a:noAutofit/>
          </a:bodyPr>
          <a:lstStyle/>
          <a:p>
            <a:r>
              <a:rPr lang="en-US" sz="3000" b="0" i="0" dirty="0">
                <a:solidFill>
                  <a:srgbClr val="38373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Miguel Luciano is a multimedia visual artist whose work explores themes of history, popular culture, social justice and migration, through sculpture, painting, and socially engaged public art projects.</a:t>
            </a:r>
          </a:p>
          <a:p>
            <a:r>
              <a:rPr lang="en-US" sz="3000" dirty="0">
                <a:solidFill>
                  <a:srgbClr val="3837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Born in Puerto Rico and lives in New York.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41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23243F"/>
      </a:dk2>
      <a:lt2>
        <a:srgbClr val="E2E8E6"/>
      </a:lt2>
      <a:accent1>
        <a:srgbClr val="C34D7A"/>
      </a:accent1>
      <a:accent2>
        <a:srgbClr val="B13B9A"/>
      </a:accent2>
      <a:accent3>
        <a:srgbClr val="A94DC3"/>
      </a:accent3>
      <a:accent4>
        <a:srgbClr val="663BB1"/>
      </a:accent4>
      <a:accent5>
        <a:srgbClr val="4D53C3"/>
      </a:accent5>
      <a:accent6>
        <a:srgbClr val="3B72B1"/>
      </a:accent6>
      <a:hlink>
        <a:srgbClr val="31946E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91997ACD03C4DACC18984E648A11D" ma:contentTypeVersion="13" ma:contentTypeDescription="Create a new document." ma:contentTypeScope="" ma:versionID="c874c306322ee05451fd5db8ef86459a">
  <xsd:schema xmlns:xsd="http://www.w3.org/2001/XMLSchema" xmlns:xs="http://www.w3.org/2001/XMLSchema" xmlns:p="http://schemas.microsoft.com/office/2006/metadata/properties" xmlns:ns3="1e00331e-cca4-4919-9e98-ccb605ff90d6" xmlns:ns4="5bb4a435-76b0-4d6e-93b5-671f44da1d88" targetNamespace="http://schemas.microsoft.com/office/2006/metadata/properties" ma:root="true" ma:fieldsID="81ea5b25a5e81e35b8fb2c15ce112deb" ns3:_="" ns4:_="">
    <xsd:import namespace="1e00331e-cca4-4919-9e98-ccb605ff90d6"/>
    <xsd:import namespace="5bb4a435-76b0-4d6e-93b5-671f44da1d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0331e-cca4-4919-9e98-ccb605ff9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4a435-76b0-4d6e-93b5-671f44da1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F70A4-0065-4EA3-B94D-B395467CD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0331e-cca4-4919-9e98-ccb605ff90d6"/>
    <ds:schemaRef ds:uri="5bb4a435-76b0-4d6e-93b5-671f44da1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A501E4-DC53-4D3E-95FA-4F17B04DC82E}">
  <ds:schemaRefs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5bb4a435-76b0-4d6e-93b5-671f44da1d88"/>
    <ds:schemaRef ds:uri="1e00331e-cca4-4919-9e98-ccb605ff90d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94238B-5DFA-4111-B593-AD313D87F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765</Words>
  <Application>Microsoft Office PowerPoint</Application>
  <PresentationFormat>Widescreen</PresentationFormat>
  <Paragraphs>85</Paragraphs>
  <Slides>17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Garamond</vt:lpstr>
      <vt:lpstr>Goudy Old Style</vt:lpstr>
      <vt:lpstr>SavonVTI</vt:lpstr>
      <vt:lpstr>Cultural Artifacts:</vt:lpstr>
      <vt:lpstr>Where in the World is Puerto Rico?</vt:lpstr>
      <vt:lpstr>Where in the World is Puerto Rico?</vt:lpstr>
      <vt:lpstr> Puerto Rico Facts</vt:lpstr>
      <vt:lpstr> Puerto Rico Facts</vt:lpstr>
      <vt:lpstr>Discussion Questions</vt:lpstr>
      <vt:lpstr>PowerPoint Presentation</vt:lpstr>
      <vt:lpstr>What is a “piragua”?</vt:lpstr>
      <vt:lpstr>Artist: Miguel Luciano</vt:lpstr>
      <vt:lpstr>What is a piragua?</vt:lpstr>
      <vt:lpstr>As you view, keep in mind…</vt:lpstr>
      <vt:lpstr>Video</vt:lpstr>
      <vt:lpstr>Video Discussion Questions</vt:lpstr>
      <vt:lpstr>What item is unique to your culture?</vt:lpstr>
      <vt:lpstr>What item is unique to your culture?</vt:lpstr>
      <vt:lpstr>Final Reflection</vt:lpstr>
      <vt:lpstr>Art Activity: Two options!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Ferguson</dc:creator>
  <cp:lastModifiedBy>Barbara Cruz</cp:lastModifiedBy>
  <cp:revision>108</cp:revision>
  <dcterms:created xsi:type="dcterms:W3CDTF">2021-09-19T20:36:29Z</dcterms:created>
  <dcterms:modified xsi:type="dcterms:W3CDTF">2021-09-24T18:34:24Z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0x010100B3191997ACD03C4DACC18984E648A11D</vt:lpwstr>
  </property>
</Properties>
</file>