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5" r:id="rId3"/>
    <p:sldId id="266" r:id="rId4"/>
    <p:sldId id="270" r:id="rId5"/>
    <p:sldId id="267" r:id="rId6"/>
    <p:sldId id="268" r:id="rId7"/>
    <p:sldId id="257" r:id="rId8"/>
    <p:sldId id="269" r:id="rId9"/>
    <p:sldId id="258" r:id="rId10"/>
    <p:sldId id="263"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1688" autoAdjust="0"/>
  </p:normalViewPr>
  <p:slideViewPr>
    <p:cSldViewPr snapToGrid="0">
      <p:cViewPr varScale="1">
        <p:scale>
          <a:sx n="61" d="100"/>
          <a:sy n="61" d="100"/>
        </p:scale>
        <p:origin x="16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A46FA-5D5F-4A6F-8468-7264120CF0B6}" type="datetimeFigureOut">
              <a:rPr lang="en-US" smtClean="0"/>
              <a:t>7/28/2017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32924-6A00-48D4-8DBC-92D99DD01766}" type="slidenum">
              <a:rPr lang="en-US" smtClean="0"/>
              <a:t>‹#›</a:t>
            </a:fld>
            <a:endParaRPr lang="en-US"/>
          </a:p>
        </p:txBody>
      </p:sp>
    </p:spTree>
    <p:extLst>
      <p:ext uri="{BB962C8B-B14F-4D97-AF65-F5344CB8AC3E}">
        <p14:creationId xmlns:p14="http://schemas.microsoft.com/office/powerpoint/2010/main" val="49215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err="1" smtClean="0"/>
              <a:t>Agence</a:t>
            </a:r>
            <a:r>
              <a:rPr lang="en-US" dirty="0" smtClean="0"/>
              <a:t> France </a:t>
            </a:r>
            <a:r>
              <a:rPr lang="en-US" dirty="0" err="1" smtClean="0"/>
              <a:t>Presse</a:t>
            </a:r>
            <a:r>
              <a:rPr lang="en-US" dirty="0" smtClean="0"/>
              <a:t>, https://www.afp.com</a:t>
            </a:r>
          </a:p>
          <a:p>
            <a:r>
              <a:rPr lang="en-US" sz="1200" b="0" i="0" kern="1200" dirty="0" smtClean="0">
                <a:solidFill>
                  <a:schemeClr val="tx1"/>
                </a:solidFill>
                <a:effectLst/>
                <a:latin typeface="+mn-lt"/>
                <a:ea typeface="+mn-ea"/>
                <a:cs typeface="+mn-cs"/>
              </a:rPr>
              <a:t>Caption: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Buses are seen near a market in Lagos on February 1, 2012. Long queues have formed at petrol stations in some Nigerian cities after a key oil workers union ordered a three-day strike to demand better conditions and road repairs.  (AFP/File) </a:t>
            </a:r>
            <a:endParaRPr lang="en-US" dirty="0" smtClean="0"/>
          </a:p>
          <a:p>
            <a:endParaRPr lang="en-US" dirty="0"/>
          </a:p>
        </p:txBody>
      </p:sp>
      <p:sp>
        <p:nvSpPr>
          <p:cNvPr id="4" name="Slide Number Placeholder 3"/>
          <p:cNvSpPr>
            <a:spLocks noGrp="1"/>
          </p:cNvSpPr>
          <p:nvPr>
            <p:ph type="sldNum" sz="quarter" idx="10"/>
          </p:nvPr>
        </p:nvSpPr>
        <p:spPr/>
        <p:txBody>
          <a:bodyPr/>
          <a:lstStyle/>
          <a:p>
            <a:fld id="{50532924-6A00-48D4-8DBC-92D99DD01766}" type="slidenum">
              <a:rPr lang="en-US" smtClean="0"/>
              <a:t>2</a:t>
            </a:fld>
            <a:endParaRPr lang="en-US"/>
          </a:p>
        </p:txBody>
      </p:sp>
    </p:spTree>
    <p:extLst>
      <p:ext uri="{BB962C8B-B14F-4D97-AF65-F5344CB8AC3E}">
        <p14:creationId xmlns:p14="http://schemas.microsoft.com/office/powerpoint/2010/main" val="191797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source: Science Kids, http://www.sciencekids.co.nz/sciencefacts/countries/nigeria.html</a:t>
            </a:r>
          </a:p>
          <a:p>
            <a:r>
              <a:rPr lang="en-US" dirty="0" smtClean="0"/>
              <a:t>Map source: World Atlas.com, http://www.worldatlas.com/img/areamap/7457de7b64ef4b7b0860059b4bfab7fe.gif </a:t>
            </a:r>
          </a:p>
          <a:p>
            <a:endParaRPr lang="en-US" dirty="0"/>
          </a:p>
        </p:txBody>
      </p:sp>
      <p:sp>
        <p:nvSpPr>
          <p:cNvPr id="4" name="Slide Number Placeholder 3"/>
          <p:cNvSpPr>
            <a:spLocks noGrp="1"/>
          </p:cNvSpPr>
          <p:nvPr>
            <p:ph type="sldNum" sz="quarter" idx="10"/>
          </p:nvPr>
        </p:nvSpPr>
        <p:spPr/>
        <p:txBody>
          <a:bodyPr/>
          <a:lstStyle/>
          <a:p>
            <a:fld id="{50532924-6A00-48D4-8DBC-92D99DD01766}" type="slidenum">
              <a:rPr lang="en-US" smtClean="0"/>
              <a:t>3</a:t>
            </a:fld>
            <a:endParaRPr lang="en-US"/>
          </a:p>
        </p:txBody>
      </p:sp>
    </p:spTree>
    <p:extLst>
      <p:ext uri="{BB962C8B-B14F-4D97-AF65-F5344CB8AC3E}">
        <p14:creationId xmlns:p14="http://schemas.microsoft.com/office/powerpoint/2010/main" val="160863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https://www.gisreportsonline.com/nigerias-oil-reform-faces-steep-hurdles,energy,1822,report.html </a:t>
            </a:r>
          </a:p>
          <a:p>
            <a:r>
              <a:rPr lang="en-US" dirty="0" smtClean="0"/>
              <a:t>Point out the capital of Nigeria, Abuja</a:t>
            </a:r>
            <a:r>
              <a:rPr lang="en-US" baseline="0" dirty="0" smtClean="0"/>
              <a:t> and where the oil and gas fields are located.</a:t>
            </a:r>
            <a:endParaRPr lang="en-US" dirty="0" smtClean="0"/>
          </a:p>
          <a:p>
            <a:r>
              <a:rPr lang="en-US" sz="1200" b="0" i="0" kern="1200" dirty="0" smtClean="0">
                <a:solidFill>
                  <a:schemeClr val="tx1"/>
                </a:solidFill>
                <a:effectLst/>
                <a:latin typeface="+mn-lt"/>
                <a:ea typeface="+mn-ea"/>
                <a:cs typeface="+mn-cs"/>
              </a:rPr>
              <a:t>The oil producing Niger Delta region brings about 90 percent of foreign exchange earnings and 80 percent of Nigeria’s federal government revenues.</a:t>
            </a:r>
          </a:p>
          <a:p>
            <a:r>
              <a:rPr lang="en-US" sz="1200" b="0" i="0" kern="1200" dirty="0" smtClean="0">
                <a:solidFill>
                  <a:schemeClr val="tx1"/>
                </a:solidFill>
                <a:effectLst/>
                <a:latin typeface="+mn-lt"/>
                <a:ea typeface="+mn-ea"/>
                <a:cs typeface="+mn-cs"/>
              </a:rPr>
              <a:t>In 2010, the U.S. was the main buyer of Nigerian oil, importing 983,000 barrels per day. However, as American shale oil production increased, imports from Nigeria dropped drastically to just 57,000 barrels per day in 2015, according to the U.S. Energy Information Administration.</a:t>
            </a:r>
            <a:endParaRPr lang="en-US" dirty="0"/>
          </a:p>
        </p:txBody>
      </p:sp>
      <p:sp>
        <p:nvSpPr>
          <p:cNvPr id="4" name="Slide Number Placeholder 3"/>
          <p:cNvSpPr>
            <a:spLocks noGrp="1"/>
          </p:cNvSpPr>
          <p:nvPr>
            <p:ph type="sldNum" sz="quarter" idx="10"/>
          </p:nvPr>
        </p:nvSpPr>
        <p:spPr/>
        <p:txBody>
          <a:bodyPr/>
          <a:lstStyle/>
          <a:p>
            <a:fld id="{50532924-6A00-48D4-8DBC-92D99DD01766}" type="slidenum">
              <a:rPr lang="en-US" smtClean="0"/>
              <a:t>4</a:t>
            </a:fld>
            <a:endParaRPr lang="en-US"/>
          </a:p>
        </p:txBody>
      </p:sp>
    </p:spTree>
    <p:extLst>
      <p:ext uri="{BB962C8B-B14F-4D97-AF65-F5344CB8AC3E}">
        <p14:creationId xmlns:p14="http://schemas.microsoft.com/office/powerpoint/2010/main" val="239700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Yoruba women’s choir:  http://jnight.org/DBimages/the-Yoruba-Women-Choir-10-female-singers-24.jpg </a:t>
            </a:r>
          </a:p>
          <a:p>
            <a:r>
              <a:rPr lang="en-US" dirty="0" smtClean="0"/>
              <a:t>Image source of boys playing soccer: http://omgvoice.com/lifestyle/play-street-football/?geoip&amp;country=GH </a:t>
            </a:r>
          </a:p>
          <a:p>
            <a:endParaRPr lang="en-US" dirty="0"/>
          </a:p>
        </p:txBody>
      </p:sp>
      <p:sp>
        <p:nvSpPr>
          <p:cNvPr id="4" name="Slide Number Placeholder 3"/>
          <p:cNvSpPr>
            <a:spLocks noGrp="1"/>
          </p:cNvSpPr>
          <p:nvPr>
            <p:ph type="sldNum" sz="quarter" idx="10"/>
          </p:nvPr>
        </p:nvSpPr>
        <p:spPr/>
        <p:txBody>
          <a:bodyPr/>
          <a:lstStyle/>
          <a:p>
            <a:fld id="{50532924-6A00-48D4-8DBC-92D99DD01766}" type="slidenum">
              <a:rPr lang="en-US" smtClean="0"/>
              <a:t>5</a:t>
            </a:fld>
            <a:endParaRPr lang="en-US"/>
          </a:p>
        </p:txBody>
      </p:sp>
    </p:spTree>
    <p:extLst>
      <p:ext uri="{BB962C8B-B14F-4D97-AF65-F5344CB8AC3E}">
        <p14:creationId xmlns:p14="http://schemas.microsoft.com/office/powerpoint/2010/main" val="250252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“British Imperialism in Nigeria,” </a:t>
            </a:r>
            <a:r>
              <a:rPr lang="en-US" i="1" dirty="0" smtClean="0"/>
              <a:t>https://tristenkoronye.wikispaces.com/British+Imperialism+in+Nigeria </a:t>
            </a:r>
            <a:endParaRPr lang="en-US" dirty="0"/>
          </a:p>
        </p:txBody>
      </p:sp>
      <p:sp>
        <p:nvSpPr>
          <p:cNvPr id="4" name="Slide Number Placeholder 3"/>
          <p:cNvSpPr>
            <a:spLocks noGrp="1"/>
          </p:cNvSpPr>
          <p:nvPr>
            <p:ph type="sldNum" sz="quarter" idx="10"/>
          </p:nvPr>
        </p:nvSpPr>
        <p:spPr/>
        <p:txBody>
          <a:bodyPr/>
          <a:lstStyle/>
          <a:p>
            <a:fld id="{50532924-6A00-48D4-8DBC-92D99DD01766}" type="slidenum">
              <a:rPr lang="en-US" smtClean="0"/>
              <a:t>7</a:t>
            </a:fld>
            <a:endParaRPr lang="en-US"/>
          </a:p>
        </p:txBody>
      </p:sp>
    </p:spTree>
    <p:extLst>
      <p:ext uri="{BB962C8B-B14F-4D97-AF65-F5344CB8AC3E}">
        <p14:creationId xmlns:p14="http://schemas.microsoft.com/office/powerpoint/2010/main" val="172351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https://collectordaily.com/david-claerbout-lightwork-sean-kelly/ </a:t>
            </a:r>
          </a:p>
          <a:p>
            <a:pPr rtl="0"/>
            <a:r>
              <a:rPr lang="en-US" sz="1200" b="0" i="0" kern="1200" dirty="0" smtClean="0">
                <a:solidFill>
                  <a:schemeClr val="tx1"/>
                </a:solidFill>
                <a:effectLst/>
                <a:latin typeface="+mn-lt"/>
                <a:ea typeface="+mn-ea"/>
                <a:cs typeface="+mn-cs"/>
              </a:rPr>
              <a:t>The work is comprised of a color photograph of perhaps 40 men and boys standing beneath a concrete overpass. The title, </a:t>
            </a:r>
            <a:r>
              <a:rPr lang="en-US" sz="1200" b="0" i="1" kern="1200" dirty="0" smtClean="0">
                <a:solidFill>
                  <a:schemeClr val="tx1"/>
                </a:solidFill>
                <a:effectLst/>
                <a:latin typeface="+mn-lt"/>
                <a:ea typeface="+mn-ea"/>
                <a:cs typeface="+mn-cs"/>
              </a:rPr>
              <a:t>Oil Workers (from the Shell company of Nigeria) returning home from work</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caught in a torrential rain,</a:t>
            </a:r>
            <a:r>
              <a:rPr lang="en-US" sz="1200" b="0" i="0" kern="1200" dirty="0" smtClean="0">
                <a:solidFill>
                  <a:schemeClr val="tx1"/>
                </a:solidFill>
                <a:effectLst/>
                <a:latin typeface="+mn-lt"/>
                <a:ea typeface="+mn-ea"/>
                <a:cs typeface="+mn-cs"/>
              </a:rPr>
              <a:t> locates the scene.</a:t>
            </a:r>
          </a:p>
          <a:p>
            <a:pPr rtl="0"/>
            <a:r>
              <a:rPr lang="en-US" sz="1200" b="0" i="0" kern="1200" dirty="0" smtClean="0">
                <a:solidFill>
                  <a:schemeClr val="tx1"/>
                </a:solidFill>
                <a:effectLst/>
                <a:latin typeface="+mn-lt"/>
                <a:ea typeface="+mn-ea"/>
                <a:cs typeface="+mn-cs"/>
              </a:rPr>
              <a:t>Claerbout found the image on the Internet and was struck that someone would have taken and posted a photo of anonymous workers patiently waiting out a storm. The crowd faces the camera. But with the use of 3D graphics, he has altered the perspective so the bodies of the men have solidity. As the camera weaves around the scene, characters appear or disappear from the edges of the frame. While this technique offers the illusion they are grounded in a particular space, it also  mocks the impotence of their inaction by putting them at the mercy of a slippery and nosy computer program. </a:t>
            </a:r>
          </a:p>
        </p:txBody>
      </p:sp>
      <p:sp>
        <p:nvSpPr>
          <p:cNvPr id="4" name="Slide Number Placeholder 3"/>
          <p:cNvSpPr>
            <a:spLocks noGrp="1"/>
          </p:cNvSpPr>
          <p:nvPr>
            <p:ph type="sldNum" sz="quarter" idx="10"/>
          </p:nvPr>
        </p:nvSpPr>
        <p:spPr/>
        <p:txBody>
          <a:bodyPr/>
          <a:lstStyle/>
          <a:p>
            <a:fld id="{50532924-6A00-48D4-8DBC-92D99DD01766}" type="slidenum">
              <a:rPr lang="en-US" smtClean="0"/>
              <a:t>10</a:t>
            </a:fld>
            <a:endParaRPr lang="en-US"/>
          </a:p>
        </p:txBody>
      </p:sp>
    </p:spTree>
    <p:extLst>
      <p:ext uri="{BB962C8B-B14F-4D97-AF65-F5344CB8AC3E}">
        <p14:creationId xmlns:p14="http://schemas.microsoft.com/office/powerpoint/2010/main" val="388835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http://www.timothydixon.co.uk/am403piece.pdf </a:t>
            </a:r>
          </a:p>
          <a:p>
            <a:r>
              <a:rPr lang="en-US" dirty="0" err="1" smtClean="0"/>
              <a:t>Claerbout’s</a:t>
            </a:r>
            <a:r>
              <a:rPr lang="en-US" dirty="0" smtClean="0"/>
              <a:t> Oil workers (from the Shell company of Nigeria) returning home from work, caught in torrential rain, 2013</a:t>
            </a:r>
            <a:r>
              <a:rPr lang="en-US" baseline="0" dirty="0" smtClean="0"/>
              <a:t> --- </a:t>
            </a:r>
            <a:r>
              <a:rPr lang="en-US" dirty="0" smtClean="0"/>
              <a:t>The work presents a group of men gathered under a bridge in a downpour. The image was culled from the internet, the small JPEG then being reworked using 3D modelling software to give the photograph depth and movement as the camera pans across. Claerbout points to the conditions under which we operate: the image is archetypal of the </a:t>
            </a:r>
            <a:r>
              <a:rPr lang="en-US" dirty="0" err="1" smtClean="0"/>
              <a:t>globalised</a:t>
            </a:r>
            <a:r>
              <a:rPr lang="en-US" dirty="0" smtClean="0"/>
              <a:t> exploitation of </a:t>
            </a:r>
            <a:r>
              <a:rPr lang="en-US" dirty="0" err="1" smtClean="0"/>
              <a:t>labour</a:t>
            </a:r>
            <a:r>
              <a:rPr lang="en-US" dirty="0" smtClean="0"/>
              <a:t> in late capitalism. Workers paid little for their time, doing difficult, dangerous and exploitative work, caught in a moment’s pause that is extended out across minutes in the video work. Slowness must remain critical and avoid falling into a therapeutics that simply gives the viewer pause in order to return refreshed to the marketplace.</a:t>
            </a:r>
            <a:endParaRPr lang="en-US" dirty="0"/>
          </a:p>
        </p:txBody>
      </p:sp>
      <p:sp>
        <p:nvSpPr>
          <p:cNvPr id="4" name="Slide Number Placeholder 3"/>
          <p:cNvSpPr>
            <a:spLocks noGrp="1"/>
          </p:cNvSpPr>
          <p:nvPr>
            <p:ph type="sldNum" sz="quarter" idx="10"/>
          </p:nvPr>
        </p:nvSpPr>
        <p:spPr/>
        <p:txBody>
          <a:bodyPr/>
          <a:lstStyle/>
          <a:p>
            <a:fld id="{50532924-6A00-48D4-8DBC-92D99DD01766}" type="slidenum">
              <a:rPr lang="en-US" smtClean="0"/>
              <a:t>11</a:t>
            </a:fld>
            <a:endParaRPr lang="en-US"/>
          </a:p>
        </p:txBody>
      </p:sp>
    </p:spTree>
    <p:extLst>
      <p:ext uri="{BB962C8B-B14F-4D97-AF65-F5344CB8AC3E}">
        <p14:creationId xmlns:p14="http://schemas.microsoft.com/office/powerpoint/2010/main" val="310568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FE513A-0ED6-479E-A421-26E737C57A84}"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59856-AB0F-474A-BB3B-0F6BC2BD918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61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FE513A-0ED6-479E-A421-26E737C57A84}"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341731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FE513A-0ED6-479E-A421-26E737C57A84}"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112879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FE513A-0ED6-479E-A421-26E737C57A84}"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18517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E513A-0ED6-479E-A421-26E737C57A84}" type="datetimeFigureOut">
              <a:rPr lang="en-US" smtClean="0"/>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59856-AB0F-474A-BB3B-0F6BC2BD918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01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FE513A-0ED6-479E-A421-26E737C57A84}"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12497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FE513A-0ED6-479E-A421-26E737C57A84}" type="datetimeFigureOut">
              <a:rPr lang="en-US" smtClean="0"/>
              <a:t>7/28/2017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60521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FE513A-0ED6-479E-A421-26E737C57A84}" type="datetimeFigureOut">
              <a:rPr lang="en-US" smtClean="0"/>
              <a:t>7/28/2017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155078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5FE513A-0ED6-479E-A421-26E737C57A84}" type="datetimeFigureOut">
              <a:rPr lang="en-US" smtClean="0"/>
              <a:t>7/28/2017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371373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5FE513A-0ED6-479E-A421-26E737C57A84}" type="datetimeFigureOut">
              <a:rPr lang="en-US" smtClean="0"/>
              <a:t>7/28/2017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B59856-AB0F-474A-BB3B-0F6BC2BD9182}" type="slidenum">
              <a:rPr lang="en-US" smtClean="0"/>
              <a:t>‹#›</a:t>
            </a:fld>
            <a:endParaRPr lang="en-US"/>
          </a:p>
        </p:txBody>
      </p:sp>
    </p:spTree>
    <p:extLst>
      <p:ext uri="{BB962C8B-B14F-4D97-AF65-F5344CB8AC3E}">
        <p14:creationId xmlns:p14="http://schemas.microsoft.com/office/powerpoint/2010/main" val="7664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E513A-0ED6-479E-A421-26E737C57A84}" type="datetimeFigureOut">
              <a:rPr lang="en-US" smtClean="0"/>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59856-AB0F-474A-BB3B-0F6BC2BD9182}" type="slidenum">
              <a:rPr lang="en-US" smtClean="0"/>
              <a:t>‹#›</a:t>
            </a:fld>
            <a:endParaRPr lang="en-US"/>
          </a:p>
        </p:txBody>
      </p:sp>
    </p:spTree>
    <p:extLst>
      <p:ext uri="{BB962C8B-B14F-4D97-AF65-F5344CB8AC3E}">
        <p14:creationId xmlns:p14="http://schemas.microsoft.com/office/powerpoint/2010/main" val="123360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5FE513A-0ED6-479E-A421-26E737C57A84}" type="datetimeFigureOut">
              <a:rPr lang="en-US" smtClean="0"/>
              <a:t>7/28/2017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6B59856-AB0F-474A-BB3B-0F6BC2BD918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671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000" dirty="0"/>
              <a:t>Working and Waiting in Nigeria</a:t>
            </a:r>
            <a:r>
              <a:rPr lang="en-US" sz="7000" dirty="0" smtClean="0"/>
              <a:t>:</a:t>
            </a:r>
            <a:endParaRPr lang="en-US" sz="7000" dirty="0"/>
          </a:p>
        </p:txBody>
      </p:sp>
      <p:sp>
        <p:nvSpPr>
          <p:cNvPr id="3" name="Subtitle 2"/>
          <p:cNvSpPr>
            <a:spLocks noGrp="1"/>
          </p:cNvSpPr>
          <p:nvPr>
            <p:ph type="subTitle" idx="1"/>
          </p:nvPr>
        </p:nvSpPr>
        <p:spPr>
          <a:xfrm>
            <a:off x="662689" y="4455621"/>
            <a:ext cx="7864341" cy="1143000"/>
          </a:xfrm>
        </p:spPr>
        <p:txBody>
          <a:bodyPr>
            <a:noAutofit/>
          </a:bodyPr>
          <a:lstStyle/>
          <a:p>
            <a:pPr algn="ctr"/>
            <a:r>
              <a:rPr lang="en-US" sz="3400" dirty="0"/>
              <a:t>Using David </a:t>
            </a:r>
            <a:r>
              <a:rPr lang="en-US" sz="3400" dirty="0" err="1"/>
              <a:t>Claerbout’s</a:t>
            </a:r>
            <a:r>
              <a:rPr lang="en-US" sz="3400" dirty="0"/>
              <a:t> Art </a:t>
            </a:r>
            <a:r>
              <a:rPr lang="en-US" sz="3400" dirty="0" smtClean="0"/>
              <a:t>       to </a:t>
            </a:r>
            <a:r>
              <a:rPr lang="en-US" sz="3400" dirty="0"/>
              <a:t>Explore </a:t>
            </a:r>
            <a:r>
              <a:rPr lang="en-US" sz="3400" dirty="0" smtClean="0"/>
              <a:t>                                     Nigeria’s </a:t>
            </a:r>
            <a:r>
              <a:rPr lang="en-US" sz="3400" dirty="0"/>
              <a:t>Petroleum Industry</a:t>
            </a:r>
            <a:br>
              <a:rPr lang="en-US" sz="3400" dirty="0"/>
            </a:br>
            <a:endParaRPr lang="en-US" sz="3400" dirty="0"/>
          </a:p>
        </p:txBody>
      </p:sp>
    </p:spTree>
    <p:extLst>
      <p:ext uri="{BB962C8B-B14F-4D97-AF65-F5344CB8AC3E}">
        <p14:creationId xmlns:p14="http://schemas.microsoft.com/office/powerpoint/2010/main" val="243587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5000" i="1" dirty="0"/>
              <a:t>Oil </a:t>
            </a:r>
            <a:r>
              <a:rPr lang="en-US" sz="5000" i="1" dirty="0" smtClean="0"/>
              <a:t>workers (</a:t>
            </a:r>
            <a:r>
              <a:rPr lang="en-US" sz="5000" i="1" dirty="0"/>
              <a:t>from the Shell company of Nigeria) </a:t>
            </a:r>
            <a:r>
              <a:rPr lang="en-US" sz="5000" i="1" dirty="0" smtClean="0"/>
              <a:t>  returning </a:t>
            </a:r>
            <a:r>
              <a:rPr lang="en-US" sz="5000" i="1" dirty="0"/>
              <a:t>home from work, </a:t>
            </a:r>
            <a:r>
              <a:rPr lang="en-US" sz="5000" i="1" dirty="0" smtClean="0"/>
              <a:t>                  caught </a:t>
            </a:r>
            <a:r>
              <a:rPr lang="en-US" sz="5000" i="1" dirty="0"/>
              <a:t>in torrential </a:t>
            </a:r>
            <a:r>
              <a:rPr lang="en-US" sz="5000" i="1" dirty="0" smtClean="0"/>
              <a:t>rain</a:t>
            </a:r>
            <a:endParaRPr lang="en-US" sz="5000" dirty="0"/>
          </a:p>
        </p:txBody>
      </p:sp>
      <p:sp>
        <p:nvSpPr>
          <p:cNvPr id="3" name="Text Placeholder 2"/>
          <p:cNvSpPr>
            <a:spLocks noGrp="1"/>
          </p:cNvSpPr>
          <p:nvPr>
            <p:ph type="body" idx="1"/>
          </p:nvPr>
        </p:nvSpPr>
        <p:spPr/>
        <p:txBody>
          <a:bodyPr>
            <a:normAutofit/>
          </a:bodyPr>
          <a:lstStyle/>
          <a:p>
            <a:pPr algn="r"/>
            <a:r>
              <a:rPr lang="en-US" sz="5000" dirty="0" smtClean="0"/>
              <a:t>(2013)</a:t>
            </a:r>
            <a:endParaRPr lang="en-US" sz="5000" dirty="0"/>
          </a:p>
        </p:txBody>
      </p:sp>
    </p:spTree>
    <p:extLst>
      <p:ext uri="{BB962C8B-B14F-4D97-AF65-F5344CB8AC3E}">
        <p14:creationId xmlns:p14="http://schemas.microsoft.com/office/powerpoint/2010/main" val="948776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Oil workers (from the Shell company of Nigeria) returning home from work, caught in torrential rain,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 y="432139"/>
            <a:ext cx="9129173" cy="51488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5738" y="5580993"/>
            <a:ext cx="6329385" cy="769441"/>
          </a:xfrm>
          <a:prstGeom prst="rect">
            <a:avLst/>
          </a:prstGeom>
          <a:noFill/>
        </p:spPr>
        <p:txBody>
          <a:bodyPr wrap="square" rtlCol="0">
            <a:spAutoFit/>
          </a:bodyPr>
          <a:lstStyle/>
          <a:p>
            <a:r>
              <a:rPr lang="en-US" sz="2200" dirty="0"/>
              <a:t>http://davidclaerbout.com/Oil-workers-from-the-Shell-company-of-Nigeria-returning-home-from</a:t>
            </a:r>
          </a:p>
        </p:txBody>
      </p:sp>
    </p:spTree>
    <p:extLst>
      <p:ext uri="{BB962C8B-B14F-4D97-AF65-F5344CB8AC3E}">
        <p14:creationId xmlns:p14="http://schemas.microsoft.com/office/powerpoint/2010/main" val="2606159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128643"/>
            <a:ext cx="8625709" cy="864585"/>
          </a:xfrm>
        </p:spPr>
        <p:txBody>
          <a:bodyPr>
            <a:normAutofit fontScale="90000"/>
          </a:bodyPr>
          <a:lstStyle/>
          <a:p>
            <a:r>
              <a:rPr lang="en-US" dirty="0" smtClean="0"/>
              <a:t>Buses near a market in Lagos, Nigeria</a:t>
            </a:r>
            <a:endParaRPr lang="en-US" dirty="0"/>
          </a:p>
        </p:txBody>
      </p:sp>
      <p:pic>
        <p:nvPicPr>
          <p:cNvPr id="1026" name="Picture 2" descr="Buses are seen near a market in Lagos on February 1, 2012. Long queues have formed at petrol stations in some Nigerian cities after a key oil workers union ordered a three-day strike to demand better conditions and road rep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50" y="1201958"/>
            <a:ext cx="8831800" cy="497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Nigeria: Essential Facts</a:t>
            </a:r>
            <a:endParaRPr lang="en-US" dirty="0"/>
          </a:p>
        </p:txBody>
      </p:sp>
      <p:sp>
        <p:nvSpPr>
          <p:cNvPr id="3" name="Content Placeholder 2"/>
          <p:cNvSpPr>
            <a:spLocks noGrp="1"/>
          </p:cNvSpPr>
          <p:nvPr>
            <p:ph idx="1"/>
          </p:nvPr>
        </p:nvSpPr>
        <p:spPr>
          <a:xfrm>
            <a:off x="822959" y="1845733"/>
            <a:ext cx="5499013" cy="4665426"/>
          </a:xfrm>
        </p:spPr>
        <p:txBody>
          <a:bodyPr>
            <a:normAutofit/>
          </a:bodyPr>
          <a:lstStyle/>
          <a:p>
            <a:pPr lvl="1">
              <a:buFont typeface="Wingdings" panose="05000000000000000000" pitchFamily="2" charset="2"/>
              <a:buChar char="ü"/>
            </a:pPr>
            <a:r>
              <a:rPr lang="en-US" sz="3500" dirty="0" smtClean="0"/>
              <a:t>Africa’s most populous country (186 million people)</a:t>
            </a:r>
          </a:p>
          <a:p>
            <a:pPr lvl="1">
              <a:buFont typeface="Wingdings" panose="05000000000000000000" pitchFamily="2" charset="2"/>
              <a:buChar char="ü"/>
            </a:pPr>
            <a:r>
              <a:rPr lang="en-US" sz="3500" dirty="0" smtClean="0"/>
              <a:t>Located in West Africa</a:t>
            </a:r>
          </a:p>
          <a:p>
            <a:pPr lvl="1">
              <a:buFont typeface="Wingdings" panose="05000000000000000000" pitchFamily="2" charset="2"/>
              <a:buChar char="ü"/>
            </a:pPr>
            <a:r>
              <a:rPr lang="en-US" sz="3500" dirty="0" smtClean="0"/>
              <a:t>Colonized </a:t>
            </a:r>
            <a:r>
              <a:rPr lang="en-US" sz="3500" dirty="0"/>
              <a:t>in late 19</a:t>
            </a:r>
            <a:r>
              <a:rPr lang="en-US" sz="3500" baseline="30000" dirty="0"/>
              <a:t>th</a:t>
            </a:r>
            <a:r>
              <a:rPr lang="en-US" sz="3500" dirty="0"/>
              <a:t> </a:t>
            </a:r>
            <a:r>
              <a:rPr lang="en-US" sz="3500" dirty="0" smtClean="0"/>
              <a:t>century by Great Britain</a:t>
            </a:r>
          </a:p>
          <a:p>
            <a:pPr lvl="1">
              <a:buFont typeface="Wingdings" panose="05000000000000000000" pitchFamily="2" charset="2"/>
              <a:buChar char="ü"/>
            </a:pPr>
            <a:r>
              <a:rPr lang="en-US" sz="3500" dirty="0" smtClean="0"/>
              <a:t>Became independent           in 1960</a:t>
            </a:r>
          </a:p>
          <a:p>
            <a:pPr lvl="1">
              <a:buFont typeface="Wingdings" panose="05000000000000000000" pitchFamily="2" charset="2"/>
              <a:buChar char="ü"/>
            </a:pPr>
            <a:r>
              <a:rPr lang="en-US" sz="3500" dirty="0" smtClean="0"/>
              <a:t>Capital is Abuja</a:t>
            </a:r>
            <a:endParaRPr lang="en-US" sz="3500" dirty="0"/>
          </a:p>
        </p:txBody>
      </p:sp>
      <p:pic>
        <p:nvPicPr>
          <p:cNvPr id="1026" name="Picture 2" descr="Image result for nigeria map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16" y="2961013"/>
            <a:ext cx="3589283" cy="392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nigeria oil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42" y="564112"/>
            <a:ext cx="8475558" cy="539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3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idx="1"/>
          </p:nvPr>
        </p:nvSpPr>
        <p:spPr>
          <a:xfrm>
            <a:off x="394138" y="1845733"/>
            <a:ext cx="4319752" cy="4523535"/>
          </a:xfrm>
        </p:spPr>
        <p:txBody>
          <a:bodyPr>
            <a:normAutofit fontScale="92500" lnSpcReduction="20000"/>
          </a:bodyPr>
          <a:lstStyle/>
          <a:p>
            <a:r>
              <a:rPr lang="en-US" sz="3200" dirty="0" smtClean="0"/>
              <a:t>English is the official    language but many indigenous languages are spoken</a:t>
            </a:r>
          </a:p>
          <a:p>
            <a:r>
              <a:rPr lang="en-US" sz="3200" dirty="0" smtClean="0"/>
              <a:t>There are more than 250 ethnic groups; the largest   3 are Hausa-Fulani,         Yoruba, and Igbo</a:t>
            </a:r>
          </a:p>
          <a:p>
            <a:r>
              <a:rPr lang="en-US" sz="3200" dirty="0" smtClean="0"/>
              <a:t>Major religions are Christianity and Islam</a:t>
            </a:r>
          </a:p>
          <a:p>
            <a:r>
              <a:rPr lang="en-US" sz="3200" dirty="0" smtClean="0"/>
              <a:t>Soccer is the most            popular sport</a:t>
            </a:r>
            <a:endParaRPr lang="en-US" sz="3200" dirty="0"/>
          </a:p>
        </p:txBody>
      </p:sp>
      <p:pic>
        <p:nvPicPr>
          <p:cNvPr id="1026" name="Picture 2" descr="Image result for nigerians playing soc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234" y="3721832"/>
            <a:ext cx="4587766" cy="3136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jnight.org/DBimages/the-Yoruba-Women-Choir-10-female-singers-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779" y="0"/>
            <a:ext cx="4288221" cy="268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70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a:xfrm>
            <a:off x="822960" y="2935211"/>
            <a:ext cx="7543801" cy="4023360"/>
          </a:xfrm>
        </p:spPr>
        <p:txBody>
          <a:bodyPr>
            <a:noAutofit/>
          </a:bodyPr>
          <a:lstStyle/>
          <a:p>
            <a:r>
              <a:rPr lang="en-US" sz="3500" dirty="0"/>
              <a:t>Nigeria has high levels </a:t>
            </a:r>
            <a:r>
              <a:rPr lang="en-US" sz="3500" dirty="0" smtClean="0"/>
              <a:t>of oil</a:t>
            </a:r>
            <a:r>
              <a:rPr lang="en-US" sz="3500" dirty="0"/>
              <a:t> reserves </a:t>
            </a:r>
            <a:r>
              <a:rPr lang="en-US" sz="3500" dirty="0" smtClean="0"/>
              <a:t>(10</a:t>
            </a:r>
            <a:r>
              <a:rPr lang="en-US" sz="3500" baseline="30000" dirty="0" smtClean="0"/>
              <a:t>th</a:t>
            </a:r>
            <a:r>
              <a:rPr lang="en-US" sz="3500" dirty="0" smtClean="0"/>
              <a:t> largest reserve in the world) </a:t>
            </a:r>
          </a:p>
          <a:p>
            <a:r>
              <a:rPr lang="en-US" sz="3500" dirty="0" smtClean="0"/>
              <a:t>Exporting crude oil is central to the economy</a:t>
            </a:r>
          </a:p>
          <a:p>
            <a:r>
              <a:rPr lang="en-US" sz="3500" dirty="0" smtClean="0"/>
              <a:t>85% of the government’s revenue comes from crude oil exports</a:t>
            </a:r>
          </a:p>
        </p:txBody>
      </p:sp>
      <p:pic>
        <p:nvPicPr>
          <p:cNvPr id="3074" name="Picture 2" descr="Image result for nigeria oil indu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365" y="0"/>
            <a:ext cx="4708635" cy="264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3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Africa-Natural-Resources.jpg"/>
          <p:cNvPicPr>
            <a:picLocks noChangeAspect="1" noChangeArrowheads="1"/>
          </p:cNvPicPr>
          <p:nvPr/>
        </p:nvPicPr>
        <p:blipFill rotWithShape="1">
          <a:blip r:embed="rId3">
            <a:extLst>
              <a:ext uri="{28A0092B-C50C-407E-A947-70E740481C1C}">
                <a14:useLocalDpi xmlns:a14="http://schemas.microsoft.com/office/drawing/2010/main" val="0"/>
              </a:ext>
            </a:extLst>
          </a:blip>
          <a:srcRect b="6305"/>
          <a:stretch/>
        </p:blipFill>
        <p:spPr bwMode="auto">
          <a:xfrm>
            <a:off x="0" y="0"/>
            <a:ext cx="9180121" cy="632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72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822959" y="1845734"/>
            <a:ext cx="8163386" cy="4555066"/>
          </a:xfrm>
        </p:spPr>
        <p:txBody>
          <a:bodyPr>
            <a:normAutofit/>
          </a:bodyPr>
          <a:lstStyle/>
          <a:p>
            <a:r>
              <a:rPr lang="en-US" sz="3500" dirty="0"/>
              <a:t>Poor </a:t>
            </a:r>
            <a:r>
              <a:rPr lang="en-US" sz="3500" dirty="0" smtClean="0"/>
              <a:t>healthcare</a:t>
            </a:r>
          </a:p>
          <a:p>
            <a:r>
              <a:rPr lang="en-US" sz="3500" dirty="0" smtClean="0"/>
              <a:t>Poor living </a:t>
            </a:r>
            <a:r>
              <a:rPr lang="en-US" sz="3500" dirty="0"/>
              <a:t>conditions </a:t>
            </a:r>
            <a:endParaRPr lang="en-US" sz="3500" dirty="0" smtClean="0"/>
          </a:p>
          <a:p>
            <a:r>
              <a:rPr lang="en-US" sz="3500" dirty="0" smtClean="0"/>
              <a:t>Lack </a:t>
            </a:r>
            <a:r>
              <a:rPr lang="en-US" sz="3500" dirty="0"/>
              <a:t>of </a:t>
            </a:r>
            <a:r>
              <a:rPr lang="en-US" sz="3500" dirty="0" smtClean="0"/>
              <a:t>universal access </a:t>
            </a:r>
            <a:r>
              <a:rPr lang="en-US" sz="3500" dirty="0"/>
              <a:t>to </a:t>
            </a:r>
            <a:r>
              <a:rPr lang="en-US" sz="3500" dirty="0" smtClean="0"/>
              <a:t>clean </a:t>
            </a:r>
            <a:r>
              <a:rPr lang="en-US" sz="3500" dirty="0"/>
              <a:t>water </a:t>
            </a:r>
            <a:endParaRPr lang="en-US" sz="3500" dirty="0" smtClean="0"/>
          </a:p>
          <a:p>
            <a:r>
              <a:rPr lang="en-US" sz="3500" dirty="0" smtClean="0"/>
              <a:t>Life </a:t>
            </a:r>
            <a:r>
              <a:rPr lang="en-US" sz="3500" dirty="0"/>
              <a:t>expectancy is on average </a:t>
            </a:r>
            <a:r>
              <a:rPr lang="en-US" sz="3500" dirty="0" smtClean="0"/>
              <a:t>52 years</a:t>
            </a:r>
          </a:p>
          <a:p>
            <a:r>
              <a:rPr lang="en-US" sz="3500" dirty="0"/>
              <a:t>Because Nigeria does not have the means to refine the oil reserves, they rely on petroleum imports for energy needs</a:t>
            </a:r>
          </a:p>
          <a:p>
            <a:endParaRPr lang="en-US" sz="3500" dirty="0"/>
          </a:p>
        </p:txBody>
      </p:sp>
      <p:pic>
        <p:nvPicPr>
          <p:cNvPr id="2050" name="Picture 2" descr="Image result for nigeria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6138" y="0"/>
            <a:ext cx="4177862" cy="250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9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4" y="232012"/>
            <a:ext cx="8374824" cy="680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29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273</TotalTime>
  <Words>545</Words>
  <Application>Microsoft Office PowerPoint</Application>
  <PresentationFormat>On-screen Show (4:3)</PresentationFormat>
  <Paragraphs>50</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Wingdings</vt:lpstr>
      <vt:lpstr>Retrospect</vt:lpstr>
      <vt:lpstr>Working and Waiting in Nigeria:</vt:lpstr>
      <vt:lpstr>Buses near a market in Lagos, Nigeria</vt:lpstr>
      <vt:lpstr>Nigeria: Essential Facts</vt:lpstr>
      <vt:lpstr>PowerPoint Presentation</vt:lpstr>
      <vt:lpstr>Society</vt:lpstr>
      <vt:lpstr>Economy</vt:lpstr>
      <vt:lpstr>PowerPoint Presentation</vt:lpstr>
      <vt:lpstr>Challenges</vt:lpstr>
      <vt:lpstr>PowerPoint Presentation</vt:lpstr>
      <vt:lpstr>Oil workers (from the Shell company of Nigeria)   returning home from work,                   caught in torrential rain</vt:lpstr>
      <vt:lpstr>PowerPoint Presentation</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Barbara</dc:creator>
  <cp:lastModifiedBy>Cruz, Barbara</cp:lastModifiedBy>
  <cp:revision>25</cp:revision>
  <dcterms:created xsi:type="dcterms:W3CDTF">2017-06-01T14:23:37Z</dcterms:created>
  <dcterms:modified xsi:type="dcterms:W3CDTF">2017-07-28T12:31:21Z</dcterms:modified>
</cp:coreProperties>
</file>